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58" r:id="rId5"/>
    <p:sldId id="266" r:id="rId6"/>
    <p:sldId id="261" r:id="rId7"/>
    <p:sldId id="267" r:id="rId8"/>
    <p:sldId id="260" r:id="rId9"/>
    <p:sldId id="271" r:id="rId10"/>
    <p:sldId id="265" r:id="rId11"/>
    <p:sldId id="272" r:id="rId12"/>
    <p:sldId id="262" r:id="rId13"/>
    <p:sldId id="268" r:id="rId14"/>
    <p:sldId id="270" r:id="rId15"/>
    <p:sldId id="263" r:id="rId16"/>
    <p:sldId id="264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5D2EE-3888-48AF-8027-FD08BAB1D982}" v="840" dt="2023-10-16T21:24:49.471"/>
    <p1510:client id="{068B7C0A-A13E-4AC6-83A2-A571AEE047DD}" v="37" dt="2023-12-20T05:53:58.384"/>
    <p1510:client id="{31D4755C-5CB1-4C06-BED9-F05F2D3864F1}" v="20" dt="2023-12-21T01:02:53.528"/>
    <p1510:client id="{4221216A-033A-4EFA-9C47-20BE67B04C74}" v="11" dt="2024-01-02T14:36:07.672"/>
    <p1510:client id="{9004E134-6BAD-4190-869F-81000892AA32}" v="71" dt="2023-10-26T21:18:42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1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lerweb.com/aca2000-50g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p/0093x-23-c-mount-titantltrade-telecentric-lens/3436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.com/docs/en-US/bundle/cdaq-9171-specs/page/specs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i.com/en-us/shop/model/ni-9401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ied-motion.com/s/product/ip65-rated-step-motorhw23598/01t5i000000xzusAAA?name=HW23-598-IP65-Rated-NEMA-23-High-Torque-Stepper-Moto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pplied-motion.com/s/product/str3-stepper-drive5000231/01t5i000000y1e5AAA?name=STR3-Miniature-Advanced-Microstep-Driv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vancedillumination.com/products/bl-seri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Issues: GigE is harder to configure than USB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Separate power supply takes up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https://docs.baslerweb.com/aca2000-50gm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https://www.edmundoptics.com/p/0093x-23-c-mount-titantltrade-telecentric-lens/3436/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Issues: lens mounted to optical breadboard but camera I not, which causes the camera to rotate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https://www.ni.com/docs/en-US/bundle/cdaq-9171-specs/page/specs.html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https://www.ni.com/en-us/shop/model/ni-9401.html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0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https://www.applied-motion.com/s/product/ip65-rated-step-motorhw23598/01t5i000000xzusAAA?name=HW23-598-IP65-Rated-NEMA-23-High-Torque-Stepper-Motor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https://www.applied-motion.com/s/product/str3-stepper-drive5000231/01t5i000000y1e5AAA?name=STR3-Miniature-Advanced-Microstep-Drive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2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https://www.applied-motion.com/s/product/encoder-zaa-2000-line9701001/01t5i000000xzJ4AAI?name=ZAA-Incremental-Encoder-for-HT23-and-HT24-Stepper-Motors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2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https://www.advancedillumination.com/products/bl-series/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/>
              <a:t>Advanced Illumination part #: BL0808-66024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7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BAB4-8B8D-41DD-85C7-81A0CA96200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lerweb.com/electronic-shutter-types.html#global-shutter" TargetMode="External"/><Relationship Id="rId7" Type="http://schemas.openxmlformats.org/officeDocument/2006/relationships/hyperlink" Target="https://www.baslerweb.com/en/downloads/software-downloads/#type=pylonsoftware;version=all;os=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baslerweb.com/opto-coupled-io-lines.html" TargetMode="External"/><Relationship Id="rId5" Type="http://schemas.openxmlformats.org/officeDocument/2006/relationships/hyperlink" Target="https://docs.baslerweb.com/pixel-format.html" TargetMode="External"/><Relationship Id="rId4" Type="http://schemas.openxmlformats.org/officeDocument/2006/relationships/hyperlink" Target="https://www.baslerweb.com/en/cameras/ace/?camera_product_family=ace+Classic#produ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Reverse engineering the cylinder scanners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Updated: 12/20/2023</a:t>
            </a:r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A42A-5CF6-542E-EB99-161828BA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Compact DAQ Chassis</a:t>
            </a:r>
            <a:endParaRPr lang="en-US" dirty="0"/>
          </a:p>
        </p:txBody>
      </p:sp>
      <p:pic>
        <p:nvPicPr>
          <p:cNvPr id="4" name="Content Placeholder 3" descr="A close up of a machine&#10;&#10;Description automatically generated">
            <a:extLst>
              <a:ext uri="{FF2B5EF4-FFF2-40B4-BE49-F238E27FC236}">
                <a16:creationId xmlns:a16="http://schemas.microsoft.com/office/drawing/2014/main" id="{07F97F9E-C3BD-9150-B59C-4643DAC2C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5672901" y="3423544"/>
            <a:ext cx="3338431" cy="2464239"/>
          </a:xfrm>
        </p:spPr>
      </p:pic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250050DF-7333-E921-02FD-5FDD05C4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6345" y="4240067"/>
            <a:ext cx="2778827" cy="2086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D6A05-E8F5-3792-6BC5-79A30C690976}"/>
              </a:ext>
            </a:extLst>
          </p:cNvPr>
          <p:cNvSpPr txBox="1"/>
          <p:nvPr/>
        </p:nvSpPr>
        <p:spPr>
          <a:xfrm>
            <a:off x="374072" y="1583376"/>
            <a:ext cx="311925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NI-9401: A 5 V/TTL, 8 Bidirectional Channels, 100 ns C Series Digital Module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cDAQ-9171: 1-Slot, USB </a:t>
            </a:r>
            <a:r>
              <a:rPr lang="en-US" dirty="0" err="1">
                <a:ea typeface="+mn-lt"/>
                <a:cs typeface="+mn-lt"/>
              </a:rPr>
              <a:t>CompactDAQ</a:t>
            </a:r>
            <a:r>
              <a:rPr lang="en-US" dirty="0">
                <a:ea typeface="+mn-lt"/>
                <a:cs typeface="+mn-lt"/>
              </a:rPr>
              <a:t> Chassis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Read the encoder position and control the stepper motor</a:t>
            </a:r>
            <a:endParaRPr lang="en-US">
              <a:cs typeface="Calibri"/>
            </a:endParaRPr>
          </a:p>
        </p:txBody>
      </p:sp>
      <p:pic>
        <p:nvPicPr>
          <p:cNvPr id="8" name="Picture 7" descr="A close-up of a grey electronic device&#10;&#10;Description automatically generated">
            <a:extLst>
              <a:ext uri="{FF2B5EF4-FFF2-40B4-BE49-F238E27FC236}">
                <a16:creationId xmlns:a16="http://schemas.microsoft.com/office/drawing/2014/main" id="{B1AF8F59-564C-D851-2535-189FE41FA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738" y="1098393"/>
            <a:ext cx="2743200" cy="2662200"/>
          </a:xfrm>
          <a:prstGeom prst="rect">
            <a:avLst/>
          </a:prstGeom>
        </p:spPr>
      </p:pic>
      <p:pic>
        <p:nvPicPr>
          <p:cNvPr id="9" name="Picture 8" descr="A grey rectangular object with a green logo&#10;&#10;Description automatically generated">
            <a:extLst>
              <a:ext uri="{FF2B5EF4-FFF2-40B4-BE49-F238E27FC236}">
                <a16:creationId xmlns:a16="http://schemas.microsoft.com/office/drawing/2014/main" id="{99BFFBBD-D490-5070-0B67-F4C14EEB8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151819"/>
            <a:ext cx="2743200" cy="20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0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9742-7167-BC3E-B4CB-D11C94CB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Breakout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A317-B7F3-DD86-FA32-4658D801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4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8499-8BE7-7D40-1BB1-2CE49DD0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Stepper motor: </a:t>
            </a:r>
            <a:r>
              <a:rPr lang="en-US" dirty="0">
                <a:ea typeface="+mj-lt"/>
                <a:cs typeface="+mj-lt"/>
              </a:rPr>
              <a:t>HW23-598 IP65 Rated, NEMA 23 High Torque </a:t>
            </a:r>
            <a:endParaRPr lang="en-US" b="1">
              <a:ea typeface="+mj-lt"/>
              <a:cs typeface="+mj-lt"/>
            </a:endParaRPr>
          </a:p>
        </p:txBody>
      </p:sp>
      <p:pic>
        <p:nvPicPr>
          <p:cNvPr id="4" name="Content Placeholder 3" descr="A close up of a machine&#10;&#10;Description automatically generated">
            <a:extLst>
              <a:ext uri="{FF2B5EF4-FFF2-40B4-BE49-F238E27FC236}">
                <a16:creationId xmlns:a16="http://schemas.microsoft.com/office/drawing/2014/main" id="{1C30132D-2050-7B05-3A17-6388E3C3E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9057368" y="1503700"/>
            <a:ext cx="4525963" cy="3394472"/>
          </a:xfrm>
        </p:spPr>
      </p:pic>
      <p:pic>
        <p:nvPicPr>
          <p:cNvPr id="5" name="Picture 4" descr="A black rectangular object with silver connectors&#10;&#10;Description automatically generated">
            <a:extLst>
              <a:ext uri="{FF2B5EF4-FFF2-40B4-BE49-F238E27FC236}">
                <a16:creationId xmlns:a16="http://schemas.microsoft.com/office/drawing/2014/main" id="{A339CB14-1B12-8E05-3FDE-0E3600BAF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78083" y="2370754"/>
            <a:ext cx="4164281" cy="3115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09F7F-3241-D871-CFFE-7F46D2F7944C}"/>
              </a:ext>
            </a:extLst>
          </p:cNvPr>
          <p:cNvSpPr txBox="1"/>
          <p:nvPr/>
        </p:nvSpPr>
        <p:spPr>
          <a:xfrm>
            <a:off x="774864" y="2146464"/>
            <a:ext cx="424740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Purchase from applied motion with ZAA encoder attached and covered using product number: </a:t>
            </a:r>
            <a:r>
              <a:rPr lang="en-US" sz="1100" dirty="0">
                <a:ea typeface="+mn-lt"/>
                <a:cs typeface="+mn-lt"/>
              </a:rPr>
              <a:t>HW23-753D-ZAC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Stepper motor connects to shaft which turns gear (42 teeth)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Powered by 24 V power supply (with backlight)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motor is driven by an Applied motion STR3 stepper motor driver</a:t>
            </a:r>
            <a:endParaRPr lang="en-US" dirty="0">
              <a:cs typeface="Calibri"/>
            </a:endParaRPr>
          </a:p>
        </p:txBody>
      </p:sp>
      <p:pic>
        <p:nvPicPr>
          <p:cNvPr id="8" name="Picture 7" descr="STR3">
            <a:extLst>
              <a:ext uri="{FF2B5EF4-FFF2-40B4-BE49-F238E27FC236}">
                <a16:creationId xmlns:a16="http://schemas.microsoft.com/office/drawing/2014/main" id="{F9E10998-2E21-199D-467D-3581D6B94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19" y="4729579"/>
            <a:ext cx="1639557" cy="1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4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7681-FA0B-7171-A063-01B5031E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B3FBC6-064C-B525-2451-3FAA6AC5D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137015"/>
              </p:ext>
            </p:extLst>
          </p:nvPr>
        </p:nvGraphicFramePr>
        <p:xfrm>
          <a:off x="585849" y="1619993"/>
          <a:ext cx="8229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22294871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469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0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Frame Size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NEMA 23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Motor Type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High torque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Motor Length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2.34 in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Number of Lead Wires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Lead Wire Configuration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shielded cable, no connector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Lead Wire/Cable Length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10 in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Lead Wire Gauge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22 AWG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Bipolar Holding Torque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158 oz-in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Step Angle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1.8 deg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Bipolar Parallel Current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4.24 A/phase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Bipolar Parallel Resistance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0.5 Ohms/phase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Bipolar Parallel Inductance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1.4 </a:t>
                      </a:r>
                      <a:r>
                        <a:rPr lang="en-US" sz="11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mH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/phase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Rotor Inertia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3.68E-03 oz-in-sec2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Integral Gearhead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Weight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1.32 </a:t>
                      </a:r>
                      <a:r>
                        <a:rPr lang="en-US" sz="11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lbs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Storage Temperature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-22 to 158 °F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Operating Temperature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-04 to 122 °F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Insulation Class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Class B (130 ºC)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Shaft Diameter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0.25 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Bipolar Series Resistance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2 Ohms/phase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Bipolar Series Inductance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5.6 </a:t>
                      </a:r>
                      <a:r>
                        <a:rPr lang="en-US" sz="11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mH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/phase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Category Series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IP65 Rated Motor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IP Rating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IP65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0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59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5A47-4E0E-41BC-2C19-AAB3AC2D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4460B-80C1-A4D0-0B36-5F854A3F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12121"/>
                </a:solidFill>
                <a:cs typeface="Calibri"/>
              </a:rPr>
              <a:t>The ZAC encoder is the ZAA with a cover. </a:t>
            </a:r>
            <a:endParaRPr lang="en-US"/>
          </a:p>
          <a:p>
            <a:r>
              <a:rPr lang="en-US" sz="1800" dirty="0">
                <a:solidFill>
                  <a:srgbClr val="212121"/>
                </a:solidFill>
                <a:cs typeface="Calibri"/>
              </a:rPr>
              <a:t>Renco 35i with 2000 lines, 8000 read in quadrature.  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sz="1800" dirty="0">
                <a:solidFill>
                  <a:srgbClr val="212121"/>
                </a:solidFill>
                <a:cs typeface="Calibri"/>
              </a:rPr>
              <a:t>Stepper motors are commutated in physical micro-steps, not encoder counts.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r>
              <a:rPr lang="en-US" sz="1800" dirty="0">
                <a:solidFill>
                  <a:srgbClr val="212121"/>
                </a:solidFill>
                <a:cs typeface="Calibri"/>
              </a:rPr>
              <a:t>Needs a drive that can read the encoder to take advantage of  stall detection/prevention features such as the ST10-Q driver/controller.</a:t>
            </a:r>
            <a:endParaRPr lang="en-US">
              <a:cs typeface="Calibri"/>
            </a:endParaRPr>
          </a:p>
          <a:p>
            <a:endParaRPr lang="en-US" sz="1100" dirty="0">
              <a:solidFill>
                <a:srgbClr val="212121"/>
              </a:solidFill>
              <a:cs typeface="Calibri"/>
            </a:endParaRPr>
          </a:p>
        </p:txBody>
      </p:sp>
      <p:pic>
        <p:nvPicPr>
          <p:cNvPr id="4" name="Picture 3" descr="ZAA">
            <a:extLst>
              <a:ext uri="{FF2B5EF4-FFF2-40B4-BE49-F238E27FC236}">
                <a16:creationId xmlns:a16="http://schemas.microsoft.com/office/drawing/2014/main" id="{43A1FEBF-5486-295F-90AD-09A541DF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348" y="3641524"/>
            <a:ext cx="2743199" cy="24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055D-C740-1E65-BFE4-5DBE608E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transparent box with a black circle inside&#10;&#10;Description automatically generated">
            <a:extLst>
              <a:ext uri="{FF2B5EF4-FFF2-40B4-BE49-F238E27FC236}">
                <a16:creationId xmlns:a16="http://schemas.microsoft.com/office/drawing/2014/main" id="{052C48BE-A933-E300-08F4-D5A7BAA73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564537" y="2236012"/>
            <a:ext cx="4525963" cy="33944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4356A-6ED9-7062-1F64-6A732F00B5C2}"/>
              </a:ext>
            </a:extLst>
          </p:cNvPr>
          <p:cNvSpPr txBox="1"/>
          <p:nvPr/>
        </p:nvSpPr>
        <p:spPr>
          <a:xfrm>
            <a:off x="605641" y="2208810"/>
            <a:ext cx="39109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Pulley connects to gear under turn table (60 teeth)</a:t>
            </a:r>
          </a:p>
        </p:txBody>
      </p:sp>
    </p:spTree>
    <p:extLst>
      <p:ext uri="{BB962C8B-B14F-4D97-AF65-F5344CB8AC3E}">
        <p14:creationId xmlns:p14="http://schemas.microsoft.com/office/powerpoint/2010/main" val="3915094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F739-1F37-26E5-FD51-4E8986BF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ack rectangular object with a square window&#10;&#10;Description automatically generated">
            <a:extLst>
              <a:ext uri="{FF2B5EF4-FFF2-40B4-BE49-F238E27FC236}">
                <a16:creationId xmlns:a16="http://schemas.microsoft.com/office/drawing/2014/main" id="{7BDE518B-A652-0C2C-19F8-28264E0C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4871316" y="2087570"/>
            <a:ext cx="4525963" cy="33944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5A290-0937-1CD3-C2A8-7C6CBE947C63}"/>
              </a:ext>
            </a:extLst>
          </p:cNvPr>
          <p:cNvSpPr txBox="1"/>
          <p:nvPr/>
        </p:nvSpPr>
        <p:spPr>
          <a:xfrm>
            <a:off x="623454" y="1932709"/>
            <a:ext cx="4682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red 8” x 8” backlight is used to illuminate sample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 is powered by a 24V power supply and connected to the on/off button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91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438E-F41F-284B-D012-1432D3FB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Breadboard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E8BF-EF6E-A354-1681-A9501B03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Newport Optical Breadboard Plate, Solid Aluminum, 18 x 36 in., 1 in. 1/4-20 Grid is used to mount all the components of the system as well as allow for adjustments to be made to the working distance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6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A339-0A28-F695-851F-F1926000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Current build: slow scanner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4A996-3C7D-24A6-1B96-1FFCBB0DF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100" dirty="0">
              <a:solidFill>
                <a:srgbClr val="21212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17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19F5-60B9-ED11-120F-5295F7C8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A8E2-74CF-1E01-A5D2-F5FE39B5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212121"/>
                </a:solidFill>
                <a:cs typeface="Calibri"/>
              </a:rPr>
              <a:t>S/N        C000271</a:t>
            </a:r>
          </a:p>
        </p:txBody>
      </p:sp>
      <p:pic>
        <p:nvPicPr>
          <p:cNvPr id="4" name="Picture 3" descr="A machine on a table&#10;&#10;Description automatically generated">
            <a:extLst>
              <a:ext uri="{FF2B5EF4-FFF2-40B4-BE49-F238E27FC236}">
                <a16:creationId xmlns:a16="http://schemas.microsoft.com/office/drawing/2014/main" id="{32829796-0E88-7C0E-07FE-9150FE8C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30" y="2188134"/>
            <a:ext cx="5539153" cy="41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6221-14E8-B6AE-4915-EEDFCC85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Calibri"/>
              </a:rPr>
              <a:t>Camera: acA2000-50gm</a:t>
            </a:r>
          </a:p>
        </p:txBody>
      </p:sp>
      <p:pic>
        <p:nvPicPr>
          <p:cNvPr id="6" name="Picture 5" descr="A yellow tape on a device&#10;&#10;Description automatically generated">
            <a:extLst>
              <a:ext uri="{FF2B5EF4-FFF2-40B4-BE49-F238E27FC236}">
                <a16:creationId xmlns:a16="http://schemas.microsoft.com/office/drawing/2014/main" id="{786BB5B3-AACF-2982-722D-F9207EDD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24" y="2705284"/>
            <a:ext cx="4484077" cy="334986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AB99CEF-1202-84C4-5267-7DF389037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3" y="1186961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Connects to computer via GigE ethernet</a:t>
            </a:r>
          </a:p>
          <a:p>
            <a:r>
              <a:rPr lang="en-US" dirty="0">
                <a:ea typeface="+mn-lt"/>
                <a:cs typeface="+mn-lt"/>
              </a:rPr>
              <a:t>Camera is powered by six pin I/O and power cable 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Power supply is 12V</a:t>
            </a:r>
          </a:p>
          <a:p>
            <a:pPr marL="0" indent="0">
              <a:buNone/>
            </a:pPr>
            <a:r>
              <a:rPr lang="en-US" sz="1800" b="1">
                <a:solidFill>
                  <a:srgbClr val="222222"/>
                </a:solidFill>
                <a:ea typeface="+mn-lt"/>
                <a:cs typeface="+mn-lt"/>
              </a:rPr>
              <a:t>CMV 2000 Sensor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50 </a:t>
            </a:r>
            <a:r>
              <a:rPr lang="en-US" sz="1800" b="1">
                <a:solidFill>
                  <a:srgbClr val="222222"/>
                </a:solidFill>
                <a:ea typeface="+mn-lt"/>
                <a:cs typeface="+mn-lt"/>
              </a:rPr>
              <a:t>fps Frame</a:t>
            </a: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 rate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2 </a:t>
            </a:r>
            <a:r>
              <a:rPr lang="en-US" sz="1800" b="1">
                <a:solidFill>
                  <a:srgbClr val="222222"/>
                </a:solidFill>
                <a:ea typeface="+mn-lt"/>
                <a:cs typeface="+mn-lt"/>
              </a:rPr>
              <a:t>MP Resolution</a:t>
            </a:r>
            <a:endParaRPr lang="en-US" sz="180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63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64D5-40B3-2180-9B0A-04152E7B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9A7866-4F4E-9ACD-BB2A-9388D6D7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090803"/>
              </p:ext>
            </p:extLst>
          </p:nvPr>
        </p:nvGraphicFramePr>
        <p:xfrm>
          <a:off x="127659" y="52754"/>
          <a:ext cx="8878612" cy="679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9306">
                  <a:extLst>
                    <a:ext uri="{9D8B030D-6E8A-4147-A177-3AD203B41FA5}">
                      <a16:colId xmlns:a16="http://schemas.microsoft.com/office/drawing/2014/main" val="1369497576"/>
                    </a:ext>
                  </a:extLst>
                </a:gridCol>
                <a:gridCol w="4439306">
                  <a:extLst>
                    <a:ext uri="{9D8B030D-6E8A-4147-A177-3AD203B41FA5}">
                      <a16:colId xmlns:a16="http://schemas.microsoft.com/office/drawing/2014/main" val="22437394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acA2000-50gm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5367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Resolution (H x V Pixels)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2048 x 1088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766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Resolution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2 MP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263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Sensor 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err="1">
                          <a:effectLst/>
                        </a:rPr>
                        <a:t>ams</a:t>
                      </a:r>
                      <a:r>
                        <a:rPr lang="en-US" sz="1000" b="0" dirty="0">
                          <a:effectLst/>
                        </a:rPr>
                        <a:t> CMV2000-2E5M1BP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Progressive scan CMOS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u="none" strike="noStrike" dirty="0">
                          <a:effectLst/>
                          <a:hlinkClick r:id="rId3"/>
                        </a:rPr>
                        <a:t>Global shutter</a:t>
                      </a:r>
                      <a:endParaRPr lang="en-US" sz="10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55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Sensor Format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2/3"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63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Effective Sensor Diagonal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12.75 mm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502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Pixel Size (H x V)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5.5 x 5.5 </a:t>
                      </a:r>
                      <a:r>
                        <a:rPr lang="el-GR" sz="1000" b="0" dirty="0">
                          <a:effectLst/>
                        </a:rPr>
                        <a:t>μ</a:t>
                      </a:r>
                      <a:r>
                        <a:rPr lang="en-US" sz="1000" b="0" dirty="0">
                          <a:effectLst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977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Frame Rate (at Default Settings)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50 fps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35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Product Family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u="none" strike="noStrike" dirty="0">
                          <a:effectLst/>
                          <a:hlinkClick r:id="rId4"/>
                        </a:rPr>
                        <a:t>ace Classic</a:t>
                      </a:r>
                      <a:endParaRPr lang="en-US" sz="10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583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Mono / Color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Mono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24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Image Data Interface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Fast Ethernet (100 Mbit/s)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Gigabit Ethernet (1000 Mbit/s)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161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Pixel Formats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See </a:t>
                      </a:r>
                      <a:r>
                        <a:rPr lang="en-US" sz="1000" b="0" u="none" strike="noStrike" dirty="0">
                          <a:effectLst/>
                          <a:hlinkClick r:id="rId5"/>
                        </a:rPr>
                        <a:t>Pixel Format</a:t>
                      </a:r>
                      <a:r>
                        <a:rPr lang="en-US" sz="1000" b="0" dirty="0">
                          <a:effectLst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007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Synchronization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Via hardware trigger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Via software trigger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Via free run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675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Exposure Time Control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Via hardware trigger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Programmable via the camera API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499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Camera Power Requirements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≈3.0 W when using Power over Ethernet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≈2.5 W @ 12 VDC when supplied via I/O connector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593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I/O Lines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1 </a:t>
                      </a:r>
                      <a:r>
                        <a:rPr lang="en-US" sz="1000" b="0" u="none" strike="noStrike" dirty="0">
                          <a:effectLst/>
                          <a:hlinkClick r:id="rId6"/>
                        </a:rPr>
                        <a:t>opto-coupled input line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1 </a:t>
                      </a:r>
                      <a:r>
                        <a:rPr lang="en-US" sz="1000" b="0" u="none" strike="noStrike" dirty="0">
                          <a:effectLst/>
                          <a:hlinkClick r:id="rId6"/>
                        </a:rPr>
                        <a:t>opto-coupled output line</a:t>
                      </a:r>
                      <a:endParaRPr lang="en-US" sz="10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698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Lens Mount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C-mount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Size (L x W x H)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42.0 x 29 x 29 mm (without lens mount or connectors)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60.3 x 29 x 29 mm (with lens mount and connectors)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491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Weight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&lt;90 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965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Conformity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CE (includes RoHS), EAC, UL Listed, FCC, </a:t>
                      </a:r>
                      <a:r>
                        <a:rPr lang="en-US" sz="1000" b="0" dirty="0" err="1">
                          <a:effectLst/>
                        </a:rPr>
                        <a:t>GenICam</a:t>
                      </a:r>
                      <a:r>
                        <a:rPr lang="en-US" sz="1000" b="0" dirty="0">
                          <a:effectLst/>
                        </a:rPr>
                        <a:t>, GigE Vision, IP30, IEEE 802.3af (PoE), REACH, KC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6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dirty="0">
                          <a:effectLst/>
                        </a:rPr>
                        <a:t>Software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u="none" strike="noStrike" dirty="0">
                          <a:effectLst/>
                          <a:hlinkClick r:id="rId7"/>
                        </a:rPr>
                        <a:t>Basler pylon Camera Software Suite</a:t>
                      </a:r>
                      <a:r>
                        <a:rPr lang="en-US" sz="1000" b="0" dirty="0">
                          <a:effectLst/>
                        </a:rPr>
                        <a:t> (version 4.0 or higher)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39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77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4DE3-7D49-53ED-A99A-8D0191C6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2" y="274638"/>
            <a:ext cx="8615548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Lens: </a:t>
            </a:r>
            <a:r>
              <a:rPr lang="en-US" dirty="0">
                <a:ea typeface="+mj-lt"/>
                <a:cs typeface="+mj-lt"/>
              </a:rPr>
              <a:t>0.093X, 2/3" C-Mount </a:t>
            </a:r>
            <a:r>
              <a:rPr lang="en-US" err="1">
                <a:ea typeface="+mj-lt"/>
                <a:cs typeface="+mj-lt"/>
              </a:rPr>
              <a:t>TitanTL</a:t>
            </a:r>
            <a:r>
              <a:rPr lang="en-US" dirty="0">
                <a:ea typeface="+mj-lt"/>
                <a:cs typeface="+mj-lt"/>
              </a:rPr>
              <a:t>® Telecentric Lens</a:t>
            </a:r>
          </a:p>
        </p:txBody>
      </p:sp>
      <p:pic>
        <p:nvPicPr>
          <p:cNvPr id="5" name="Picture 4" descr="A black and yellow device with wires and wires&#10;&#10;Description automatically generated">
            <a:extLst>
              <a:ext uri="{FF2B5EF4-FFF2-40B4-BE49-F238E27FC236}">
                <a16:creationId xmlns:a16="http://schemas.microsoft.com/office/drawing/2014/main" id="{3EFE6A49-F439-F783-36C9-D45280CA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07" y="1149947"/>
            <a:ext cx="2632364" cy="1974273"/>
          </a:xfrm>
          <a:prstGeom prst="rect">
            <a:avLst/>
          </a:prstGeom>
        </p:spPr>
      </p:pic>
      <p:pic>
        <p:nvPicPr>
          <p:cNvPr id="6" name="Picture 5" descr="A black and gold object with a yellow handle&#10;&#10;Description automatically generated">
            <a:extLst>
              <a:ext uri="{FF2B5EF4-FFF2-40B4-BE49-F238E27FC236}">
                <a16:creationId xmlns:a16="http://schemas.microsoft.com/office/drawing/2014/main" id="{3910630F-D40C-BBE5-E601-D03CD755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20" y="3360886"/>
            <a:ext cx="2632364" cy="19841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25DEB9-2FD7-5C72-C402-474D5A7DB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69741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Attached to camera</a:t>
            </a:r>
          </a:p>
          <a:p>
            <a:r>
              <a:rPr lang="en-US" dirty="0">
                <a:cs typeface="Calibri"/>
              </a:rPr>
              <a:t>Close to water tank</a:t>
            </a:r>
          </a:p>
          <a:p>
            <a:r>
              <a:rPr lang="en-US" dirty="0">
                <a:cs typeface="Calibri"/>
              </a:rPr>
              <a:t>Mounted to optical breadboard</a:t>
            </a:r>
          </a:p>
          <a:p>
            <a:r>
              <a:rPr lang="en-US" dirty="0">
                <a:cs typeface="Calibri"/>
              </a:rPr>
              <a:t>Entire cylinder and some of the tank is in the field of view</a:t>
            </a:r>
          </a:p>
        </p:txBody>
      </p:sp>
    </p:spTree>
    <p:extLst>
      <p:ext uri="{BB962C8B-B14F-4D97-AF65-F5344CB8AC3E}">
        <p14:creationId xmlns:p14="http://schemas.microsoft.com/office/powerpoint/2010/main" val="143495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F83C-4920-C7F9-6295-C250AF8B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A69E8A0-A893-574B-775A-DC57C909D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807005"/>
              </p:ext>
            </p:extLst>
          </p:nvPr>
        </p:nvGraphicFramePr>
        <p:xfrm>
          <a:off x="457200" y="1174668"/>
          <a:ext cx="8229600" cy="5253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06439719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73537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6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6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54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Horizontal Field of View, 1/2" Sensor: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68.5mm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Horizontal Field of View, 2/3" Sensor: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94.1mm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Weight (kg):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3.46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Numerical Aperture NA, Object Side: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0.0058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Resolution, Image Space: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70 </a:t>
                      </a:r>
                      <a:r>
                        <a:rPr lang="en-US" sz="1200" b="0" i="0" u="none" strike="noStrike" noProof="0" err="1">
                          <a:solidFill>
                            <a:srgbClr val="333333"/>
                          </a:solidFill>
                          <a:latin typeface="Calibri"/>
                        </a:rPr>
                        <a:t>lp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/mm @ 40% (MTF, open)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Number of Elements (Groups):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6 (4)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Horizontal Field of View, 1/1.8" Sensor: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77.0mm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Type: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Telecentric Lens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Primary Magnification PMAG: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0.093X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Maximum Sensor Format: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2/3"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Working Distance (mm):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222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Mount: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C-Mount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Aperture (f/#):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f/8 - f/22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Coating: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λ/4 MgF</a:t>
                      </a:r>
                      <a:r>
                        <a:rPr lang="en-US" sz="1200" b="0" i="0" u="none" strike="noStrike" baseline="-25000" noProof="0" dirty="0">
                          <a:solidFill>
                            <a:srgbClr val="333333"/>
                          </a:solidFill>
                          <a:latin typeface="Calibri"/>
                        </a:rPr>
                        <a:t>2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Depth of Field (mm):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±45.1mm (20% @ 20 </a:t>
                      </a:r>
                      <a:r>
                        <a:rPr lang="en-US" sz="1200" b="0" i="0" u="none" strike="noStrike" noProof="0" err="1">
                          <a:solidFill>
                            <a:srgbClr val="333333"/>
                          </a:solidFill>
                          <a:latin typeface="Calibri"/>
                        </a:rPr>
                        <a:t>lp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/mm, open)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FOV @ Max Sensor Format, H x V (mm):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94.6 x 71.0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Resolution, Image Space MTF @ F8: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70 </a:t>
                      </a:r>
                      <a:r>
                        <a:rPr lang="en-US" sz="1200" b="0" i="0" u="none" strike="noStrike" noProof="0" err="1">
                          <a:solidFill>
                            <a:srgbClr val="333333"/>
                          </a:solidFill>
                          <a:latin typeface="Calibri"/>
                        </a:rPr>
                        <a:t>lp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/mm @ 40%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Rear Filter Diameter (mm):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25.4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Typical Distortion @ 520nm (%):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&lt;0.10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Typical </a:t>
                      </a:r>
                      <a:r>
                        <a:rPr lang="en-US" sz="1200" b="1" i="0" u="none" strike="noStrike" noProof="0" err="1">
                          <a:solidFill>
                            <a:srgbClr val="333333"/>
                          </a:solidFill>
                          <a:latin typeface="Calibri"/>
                        </a:rPr>
                        <a:t>Telecentricity</a:t>
                      </a: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 @ 520nm (°):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&lt;0.1</a:t>
                      </a:r>
                      <a:endParaRPr lang="en-US" sz="1200" b="1" i="0" u="none" strike="noStrike" noProof="0" dirty="0">
                        <a:solidFill>
                          <a:srgbClr val="333333"/>
                        </a:solidFill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1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Lens Wavelength Range: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VIS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0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6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5C3A-483B-136B-367E-79B4F643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Electrical box</a:t>
            </a:r>
            <a:endParaRPr lang="en-US" dirty="0"/>
          </a:p>
        </p:txBody>
      </p:sp>
      <p:pic>
        <p:nvPicPr>
          <p:cNvPr id="4" name="Content Placeholder 3" descr="A box with wires and wires&#10;&#10;Description automatically generated">
            <a:extLst>
              <a:ext uri="{FF2B5EF4-FFF2-40B4-BE49-F238E27FC236}">
                <a16:creationId xmlns:a16="http://schemas.microsoft.com/office/drawing/2014/main" id="{7B40BA68-9C96-9F8A-F3E6-119941BF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268" y="1713252"/>
            <a:ext cx="5254831" cy="39435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A092D-F55C-20AC-31B6-8BC5616C2FAD}"/>
              </a:ext>
            </a:extLst>
          </p:cNvPr>
          <p:cNvSpPr txBox="1"/>
          <p:nvPr/>
        </p:nvSpPr>
        <p:spPr>
          <a:xfrm>
            <a:off x="172192" y="15032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24 V Power supply: light and motor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76DE8-F153-AEE3-BCC2-37D7BCE1A843}"/>
              </a:ext>
            </a:extLst>
          </p:cNvPr>
          <p:cNvSpPr txBox="1"/>
          <p:nvPr/>
        </p:nvSpPr>
        <p:spPr>
          <a:xfrm>
            <a:off x="102919" y="2957945"/>
            <a:ext cx="21791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12 V Power supply: camera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749F2-7401-1EF5-7DD6-6E06DD26DFF9}"/>
              </a:ext>
            </a:extLst>
          </p:cNvPr>
          <p:cNvSpPr txBox="1"/>
          <p:nvPr/>
        </p:nvSpPr>
        <p:spPr>
          <a:xfrm>
            <a:off x="172191" y="2146464"/>
            <a:ext cx="1961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5 V Power supply: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E2D6C-5F2C-A147-076E-DF4D13192DCE}"/>
              </a:ext>
            </a:extLst>
          </p:cNvPr>
          <p:cNvSpPr txBox="1"/>
          <p:nvPr/>
        </p:nvSpPr>
        <p:spPr>
          <a:xfrm>
            <a:off x="172191" y="369025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USB connection to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0F73E-4AB6-9A3B-B5F7-57FC4004A454}"/>
              </a:ext>
            </a:extLst>
          </p:cNvPr>
          <p:cNvSpPr txBox="1"/>
          <p:nvPr/>
        </p:nvSpPr>
        <p:spPr>
          <a:xfrm>
            <a:off x="7524995" y="3165762"/>
            <a:ext cx="1436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motor driver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573DA-24A0-6BF3-BB5E-2CBCBABB6D6A}"/>
              </a:ext>
            </a:extLst>
          </p:cNvPr>
          <p:cNvSpPr txBox="1"/>
          <p:nvPr/>
        </p:nvSpPr>
        <p:spPr>
          <a:xfrm>
            <a:off x="4021774" y="6005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cs typeface="Calibri"/>
              </a:rPr>
              <a:t>cDAQ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363E9E-9F9C-7825-54B4-E525C76EC82B}"/>
              </a:ext>
            </a:extLst>
          </p:cNvPr>
          <p:cNvCxnSpPr/>
          <p:nvPr/>
        </p:nvCxnSpPr>
        <p:spPr>
          <a:xfrm flipH="1">
            <a:off x="6003347" y="3371972"/>
            <a:ext cx="1520042" cy="310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5A088-B80F-FA90-F339-931234FEFB13}"/>
              </a:ext>
            </a:extLst>
          </p:cNvPr>
          <p:cNvCxnSpPr>
            <a:cxnSpLocks/>
          </p:cNvCxnSpPr>
          <p:nvPr/>
        </p:nvCxnSpPr>
        <p:spPr>
          <a:xfrm>
            <a:off x="1753961" y="1867764"/>
            <a:ext cx="2240476" cy="855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12C956-B520-1300-B36C-A14DF6FCF6BC}"/>
              </a:ext>
            </a:extLst>
          </p:cNvPr>
          <p:cNvCxnSpPr>
            <a:cxnSpLocks/>
          </p:cNvCxnSpPr>
          <p:nvPr/>
        </p:nvCxnSpPr>
        <p:spPr>
          <a:xfrm>
            <a:off x="1556039" y="3332386"/>
            <a:ext cx="2537358" cy="449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57D615-6312-55F9-7E6D-65F867B0594F}"/>
              </a:ext>
            </a:extLst>
          </p:cNvPr>
          <p:cNvCxnSpPr>
            <a:cxnSpLocks/>
          </p:cNvCxnSpPr>
          <p:nvPr/>
        </p:nvCxnSpPr>
        <p:spPr>
          <a:xfrm>
            <a:off x="1635206" y="2550595"/>
            <a:ext cx="2408710" cy="835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2C1B2-C98A-8D02-4451-30C8F4CC26A9}"/>
              </a:ext>
            </a:extLst>
          </p:cNvPr>
          <p:cNvCxnSpPr>
            <a:cxnSpLocks/>
          </p:cNvCxnSpPr>
          <p:nvPr/>
        </p:nvCxnSpPr>
        <p:spPr>
          <a:xfrm>
            <a:off x="1506557" y="4094386"/>
            <a:ext cx="1963385" cy="23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84CA44-6AA6-F3D4-CD01-2FE29D658D69}"/>
              </a:ext>
            </a:extLst>
          </p:cNvPr>
          <p:cNvCxnSpPr>
            <a:cxnSpLocks/>
          </p:cNvCxnSpPr>
          <p:nvPr/>
        </p:nvCxnSpPr>
        <p:spPr>
          <a:xfrm flipV="1">
            <a:off x="4416011" y="4702007"/>
            <a:ext cx="53437" cy="1173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34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F5D5-2537-D25A-6DB3-A83B6E88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S8VK-G12024 connects to the wall</a:t>
            </a:r>
            <a:endParaRPr lang="en-US"/>
          </a:p>
        </p:txBody>
      </p:sp>
      <p:pic>
        <p:nvPicPr>
          <p:cNvPr id="4" name="Content Placeholder 3" descr="A sheet of electrical wiring&#10;&#10;Description automatically generated">
            <a:extLst>
              <a:ext uri="{FF2B5EF4-FFF2-40B4-BE49-F238E27FC236}">
                <a16:creationId xmlns:a16="http://schemas.microsoft.com/office/drawing/2014/main" id="{E2537555-A311-C687-1AB1-357133A36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209" y="1575685"/>
            <a:ext cx="3735958" cy="4525963"/>
          </a:xfrm>
        </p:spPr>
      </p:pic>
      <p:pic>
        <p:nvPicPr>
          <p:cNvPr id="3" name="Picture 2" descr="A diagram of a number structure&#10;&#10;Description automatically generated">
            <a:extLst>
              <a:ext uri="{FF2B5EF4-FFF2-40B4-BE49-F238E27FC236}">
                <a16:creationId xmlns:a16="http://schemas.microsoft.com/office/drawing/2014/main" id="{EE80A0F9-4FDB-337E-B910-2F5CC6AA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08" y="1605179"/>
            <a:ext cx="4583057" cy="34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4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On-screen Show (4:3)</PresentationFormat>
  <Paragraphs>1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Reverse engineering the cylinder scanners</vt:lpstr>
      <vt:lpstr>Current build: slow scanner</vt:lpstr>
      <vt:lpstr>PowerPoint Presentation</vt:lpstr>
      <vt:lpstr>Camera: acA2000-50gm</vt:lpstr>
      <vt:lpstr>PowerPoint Presentation</vt:lpstr>
      <vt:lpstr>Lens: 0.093X, 2/3" C-Mount TitanTL® Telecentric Lens</vt:lpstr>
      <vt:lpstr>PowerPoint Presentation</vt:lpstr>
      <vt:lpstr>Electrical box</vt:lpstr>
      <vt:lpstr>S8VK-G12024 connects to the wall</vt:lpstr>
      <vt:lpstr>Compact DAQ Chassis</vt:lpstr>
      <vt:lpstr>Breakout</vt:lpstr>
      <vt:lpstr>Stepper motor: HW23-598 IP65 Rated, NEMA 23 High Torque </vt:lpstr>
      <vt:lpstr>PowerPoint Presentation</vt:lpstr>
      <vt:lpstr>Encoder</vt:lpstr>
      <vt:lpstr>PowerPoint Presentation</vt:lpstr>
      <vt:lpstr>PowerPoint Presentation</vt:lpstr>
      <vt:lpstr>Breadboard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359</cp:revision>
  <dcterms:created xsi:type="dcterms:W3CDTF">2012-08-24T00:53:15Z</dcterms:created>
  <dcterms:modified xsi:type="dcterms:W3CDTF">2025-05-27T23:22:56Z</dcterms:modified>
</cp:coreProperties>
</file>